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C89"/>
    <a:srgbClr val="104784"/>
    <a:srgbClr val="EEEEEE"/>
    <a:srgbClr val="EFF5F5"/>
    <a:srgbClr val="9BA2B8"/>
    <a:srgbClr val="CCEEFF"/>
    <a:srgbClr val="1A1A4C"/>
    <a:srgbClr val="E8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21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99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37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24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3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6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1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15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69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65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45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64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877F-DD3B-4CD3-818D-9EC719237996}" type="datetimeFigureOut">
              <a:rPr lang="ko-KR" altLang="en-US" smtClean="0"/>
              <a:t>2024-01-18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307E5-A1FE-46DF-9227-04C16759EF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65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86" y="656273"/>
            <a:ext cx="8624888" cy="593945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492540" y="632049"/>
            <a:ext cx="451645" cy="272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046289" y="0"/>
            <a:ext cx="2145711" cy="6858000"/>
          </a:xfrm>
          <a:prstGeom prst="rect">
            <a:avLst/>
          </a:prstGeom>
          <a:solidFill>
            <a:srgbClr val="1A1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88961" y="2407920"/>
            <a:ext cx="19351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Click the ‘Register’ button.</a:t>
            </a:r>
            <a:endParaRPr lang="ko-KR" altLang="en-US" sz="1000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" y="231939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How to register for IRIS</a:t>
            </a:r>
            <a:endParaRPr lang="ko-KR" altLang="en-US" sz="20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32" y="781532"/>
            <a:ext cx="194065" cy="24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8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21" y="918874"/>
            <a:ext cx="8510754" cy="531007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5445470" y="4995332"/>
            <a:ext cx="2904173" cy="6570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046289" y="0"/>
            <a:ext cx="2145711" cy="6858000"/>
          </a:xfrm>
          <a:prstGeom prst="rect">
            <a:avLst/>
          </a:prstGeom>
          <a:solidFill>
            <a:srgbClr val="1A1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088961" y="2407920"/>
            <a:ext cx="2103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Authentications are limited to domestic mobile carriers or banks only.</a:t>
            </a:r>
          </a:p>
          <a:p>
            <a:endParaRPr lang="en-US" altLang="ko-KR" sz="1000" dirty="0" smtClean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If you do not have any authentication, please select on ‘without residence permit’.</a:t>
            </a:r>
          </a:p>
          <a:p>
            <a:endParaRPr lang="en-US" altLang="ko-KR" sz="1000" dirty="0" smtClean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" y="231939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How to register for IRIS</a:t>
            </a:r>
            <a:endParaRPr lang="ko-KR" altLang="en-US" sz="20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37" y="5478810"/>
            <a:ext cx="273906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8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5" y="724930"/>
            <a:ext cx="6264275" cy="58043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44" y="975043"/>
            <a:ext cx="3320508" cy="181263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317" y="3322004"/>
            <a:ext cx="3354959" cy="179143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127" y="5643547"/>
            <a:ext cx="3133725" cy="56197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553175" y="4971288"/>
            <a:ext cx="275357" cy="166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493549" y="6217852"/>
            <a:ext cx="506358" cy="272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859427" y="5733241"/>
            <a:ext cx="1105865" cy="302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8553175" y="2621594"/>
            <a:ext cx="275357" cy="166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10046289" y="0"/>
            <a:ext cx="2145711" cy="6858000"/>
          </a:xfrm>
          <a:prstGeom prst="rect">
            <a:avLst/>
          </a:prstGeom>
          <a:solidFill>
            <a:srgbClr val="1A1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088961" y="2407920"/>
            <a:ext cx="2103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Please agree to the terms and conditions.</a:t>
            </a:r>
          </a:p>
          <a:p>
            <a:endParaRPr lang="en-US" altLang="ko-KR" sz="1000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860" y="231939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How to register for IRIS</a:t>
            </a:r>
            <a:endParaRPr lang="ko-KR" altLang="en-US" sz="20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09" y="5924534"/>
            <a:ext cx="273906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016" y="782771"/>
            <a:ext cx="6832383" cy="599164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126647" y="5892403"/>
            <a:ext cx="508094" cy="315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046289" y="0"/>
            <a:ext cx="2145711" cy="6858000"/>
          </a:xfrm>
          <a:prstGeom prst="rect">
            <a:avLst/>
          </a:prstGeom>
          <a:solidFill>
            <a:srgbClr val="1A1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088961" y="2407920"/>
            <a:ext cx="21030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Please fill out </a:t>
            </a:r>
            <a:r>
              <a:rPr lang="en-US" altLang="ko-KR" sz="1000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r</a:t>
            </a:r>
            <a:r>
              <a: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egistration form.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Required fields </a:t>
            </a:r>
            <a:r>
              <a:rPr lang="en-US" altLang="ko-KR" sz="1000" dirty="0" smtClean="0">
                <a:solidFill>
                  <a:srgbClr val="FF00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*</a:t>
            </a:r>
            <a:endParaRPr lang="en-US" altLang="ko-KR" sz="1000" dirty="0" smtClean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" y="231939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How to register for IRIS</a:t>
            </a:r>
            <a:endParaRPr lang="ko-KR" altLang="en-US" sz="20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317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790076" y="811053"/>
            <a:ext cx="8600167" cy="5936933"/>
            <a:chOff x="1795916" y="460533"/>
            <a:chExt cx="8600167" cy="593693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916" y="460533"/>
              <a:ext cx="8600167" cy="5936933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2708" y="2015231"/>
              <a:ext cx="2798142" cy="957259"/>
            </a:xfrm>
            <a:prstGeom prst="rect">
              <a:avLst/>
            </a:prstGeom>
          </p:spPr>
        </p:pic>
      </p:grpSp>
      <p:sp>
        <p:nvSpPr>
          <p:cNvPr id="5" name="직사각형 4"/>
          <p:cNvSpPr/>
          <p:nvPr/>
        </p:nvSpPr>
        <p:spPr>
          <a:xfrm>
            <a:off x="4027694" y="5321458"/>
            <a:ext cx="2051552" cy="4185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750145" y="6212644"/>
            <a:ext cx="1275422" cy="381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046289" y="0"/>
            <a:ext cx="2145711" cy="6858000"/>
          </a:xfrm>
          <a:prstGeom prst="rect">
            <a:avLst/>
          </a:prstGeom>
          <a:solidFill>
            <a:srgbClr val="1A1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0088961" y="2407920"/>
            <a:ext cx="210303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Select your affiliation type.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altLang="ko-KR" sz="1000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If your affiliated institution is not registered, please choose ‘Freelancer’. (After sign up, you’re able to register your organization.)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altLang="ko-KR" sz="1000" dirty="0" smtClean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Click the ‘Save’ button.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altLang="ko-KR" sz="1000" dirty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altLang="ko-KR" sz="1000" dirty="0" smtClean="0">
              <a:solidFill>
                <a:schemeClr val="bg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" y="231939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How to register for IRIS</a:t>
            </a:r>
            <a:endParaRPr lang="ko-KR" altLang="en-US" sz="20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90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046289" y="0"/>
            <a:ext cx="2145711" cy="6858000"/>
            <a:chOff x="10046289" y="0"/>
            <a:chExt cx="2145711" cy="6858000"/>
          </a:xfrm>
        </p:grpSpPr>
        <p:sp>
          <p:nvSpPr>
            <p:cNvPr id="2" name="직사각형 1"/>
            <p:cNvSpPr/>
            <p:nvPr/>
          </p:nvSpPr>
          <p:spPr>
            <a:xfrm>
              <a:off x="10046289" y="0"/>
              <a:ext cx="2145711" cy="6858000"/>
            </a:xfrm>
            <a:prstGeom prst="rect">
              <a:avLst/>
            </a:prstGeom>
            <a:solidFill>
              <a:srgbClr val="1A1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88961" y="2407920"/>
              <a:ext cx="21030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altLang="ko-KR" sz="1000" dirty="0" smtClean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To apply for national R&amp;D, you need to obtain a researcher number.</a:t>
              </a:r>
            </a:p>
            <a:p>
              <a:endParaRPr lang="en-US" altLang="ko-KR" sz="1000" dirty="0" smtClean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altLang="ko-KR" sz="1000" dirty="0" smtClean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After signing in IRIS, please click the blue box or ‘NRI System’ in the top-left corner of the web.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0946" t="1186" r="11741" b="9438"/>
          <a:stretch/>
        </p:blipFill>
        <p:spPr>
          <a:xfrm>
            <a:off x="500750" y="993122"/>
            <a:ext cx="9309566" cy="51170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7" y="4256352"/>
            <a:ext cx="1318945" cy="1260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" y="231939"/>
            <a:ext cx="789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How to issue a National Researcher Identifier (researcher number)</a:t>
            </a:r>
            <a:endParaRPr lang="ko-KR" altLang="en-US" sz="20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84836" y="4256352"/>
            <a:ext cx="9107803" cy="1374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991600" y="5021580"/>
            <a:ext cx="152400" cy="144780"/>
          </a:xfrm>
          <a:prstGeom prst="rect">
            <a:avLst/>
          </a:prstGeom>
          <a:solidFill>
            <a:srgbClr val="CC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8" y="779747"/>
            <a:ext cx="1818555" cy="231541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09758" y="754432"/>
            <a:ext cx="1818555" cy="276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94" y="5379735"/>
            <a:ext cx="273906" cy="34712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624" y="918315"/>
            <a:ext cx="195770" cy="2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84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045302" y="723323"/>
            <a:ext cx="6148331" cy="5538117"/>
            <a:chOff x="1270863" y="291183"/>
            <a:chExt cx="6774342" cy="610199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863" y="291183"/>
              <a:ext cx="6698142" cy="3561711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/>
            <a:srcRect b="11826"/>
            <a:stretch/>
          </p:blipFill>
          <p:spPr>
            <a:xfrm>
              <a:off x="1369797" y="3852894"/>
              <a:ext cx="6675408" cy="2540286"/>
            </a:xfrm>
            <a:prstGeom prst="rect">
              <a:avLst/>
            </a:prstGeom>
          </p:spPr>
        </p:pic>
      </p:grp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b="16667"/>
          <a:stretch/>
        </p:blipFill>
        <p:spPr>
          <a:xfrm>
            <a:off x="5946123" y="6261440"/>
            <a:ext cx="2247510" cy="512740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0046289" y="0"/>
            <a:ext cx="2145711" cy="6858000"/>
            <a:chOff x="10046289" y="0"/>
            <a:chExt cx="2145711" cy="6858000"/>
          </a:xfrm>
        </p:grpSpPr>
        <p:sp>
          <p:nvSpPr>
            <p:cNvPr id="9" name="직사각형 8"/>
            <p:cNvSpPr/>
            <p:nvPr/>
          </p:nvSpPr>
          <p:spPr>
            <a:xfrm>
              <a:off x="10046289" y="0"/>
              <a:ext cx="2145711" cy="6858000"/>
            </a:xfrm>
            <a:prstGeom prst="rect">
              <a:avLst/>
            </a:prstGeom>
            <a:solidFill>
              <a:srgbClr val="1A1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88961" y="2407920"/>
              <a:ext cx="210303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altLang="ko-KR" sz="1000" dirty="0" smtClean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First Entering on NRI, please agree to the terms and conditions to transition from a regular member to a researcher member.</a:t>
              </a:r>
            </a:p>
            <a:p>
              <a:r>
                <a:rPr lang="en-US" altLang="ko-KR" sz="1000" dirty="0" smtClean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</a:p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altLang="ko-KR" sz="1000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C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lick the </a:t>
              </a:r>
              <a:r>
                <a:rPr lang="en-US" altLang="ko-KR" sz="1000" dirty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save button and Your researcher number will be 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issued. </a:t>
              </a:r>
            </a:p>
            <a:p>
              <a:endParaRPr lang="en-US" altLang="ko-KR" sz="1000" dirty="0"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2221754" y="1737360"/>
            <a:ext cx="2136886" cy="236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221754" y="3929064"/>
            <a:ext cx="3650726" cy="236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125190" y="6311136"/>
            <a:ext cx="845330" cy="4173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03860" y="231939"/>
            <a:ext cx="789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How to issue a National Researcher Identifier</a:t>
            </a:r>
            <a:endParaRPr lang="ko-KR" altLang="en-US" sz="20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71" y="6577756"/>
            <a:ext cx="273906" cy="3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7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0046289" y="0"/>
            <a:ext cx="2145711" cy="6858000"/>
            <a:chOff x="10046289" y="0"/>
            <a:chExt cx="2145711" cy="6858000"/>
          </a:xfrm>
        </p:grpSpPr>
        <p:sp>
          <p:nvSpPr>
            <p:cNvPr id="9" name="직사각형 8"/>
            <p:cNvSpPr/>
            <p:nvPr/>
          </p:nvSpPr>
          <p:spPr>
            <a:xfrm>
              <a:off x="10046289" y="0"/>
              <a:ext cx="2145711" cy="6858000"/>
            </a:xfrm>
            <a:prstGeom prst="rect">
              <a:avLst/>
            </a:prstGeom>
            <a:solidFill>
              <a:srgbClr val="1A1A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088961" y="2407920"/>
              <a:ext cx="21030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§"/>
              </a:pPr>
              <a:r>
                <a:rPr lang="en-US" altLang="ko-KR" sz="1000" dirty="0" smtClean="0"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Your researcher number can be confirmed on the Personal information.</a:t>
              </a: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466260" y="996739"/>
            <a:ext cx="4328162" cy="2413825"/>
            <a:chOff x="466260" y="932903"/>
            <a:chExt cx="4797720" cy="2675699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260" y="932903"/>
              <a:ext cx="4797720" cy="2675699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1869" y="1398869"/>
              <a:ext cx="2472024" cy="466215"/>
            </a:xfrm>
            <a:prstGeom prst="rect">
              <a:avLst/>
            </a:prstGeom>
            <a:ln w="31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sp>
          <p:nvSpPr>
            <p:cNvPr id="22" name="이등변 삼각형 21"/>
            <p:cNvSpPr/>
            <p:nvPr/>
          </p:nvSpPr>
          <p:spPr>
            <a:xfrm>
              <a:off x="2937863" y="1053965"/>
              <a:ext cx="2122015" cy="344904"/>
            </a:xfrm>
            <a:prstGeom prst="triangle">
              <a:avLst/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3677593" y="939049"/>
              <a:ext cx="679621" cy="1210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2290611" y="5154082"/>
            <a:ext cx="1362406" cy="14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3" y="3410564"/>
            <a:ext cx="4230527" cy="300489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423" y="960125"/>
            <a:ext cx="3618404" cy="2325796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38" y="1231247"/>
            <a:ext cx="197439" cy="25022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22" y="1038222"/>
            <a:ext cx="197439" cy="250220"/>
          </a:xfrm>
          <a:prstGeom prst="rect">
            <a:avLst/>
          </a:prstGeom>
        </p:spPr>
      </p:pic>
      <p:pic>
        <p:nvPicPr>
          <p:cNvPr id="103" name="그림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378" y="3788595"/>
            <a:ext cx="4662479" cy="2184965"/>
          </a:xfrm>
          <a:prstGeom prst="rect">
            <a:avLst/>
          </a:prstGeom>
        </p:spPr>
      </p:pic>
      <p:sp>
        <p:nvSpPr>
          <p:cNvPr id="104" name="이등변 삼각형 103"/>
          <p:cNvSpPr/>
          <p:nvPr/>
        </p:nvSpPr>
        <p:spPr>
          <a:xfrm>
            <a:off x="6756568" y="5120987"/>
            <a:ext cx="2798906" cy="311148"/>
          </a:xfrm>
          <a:prstGeom prst="triangle">
            <a:avLst>
              <a:gd name="adj" fmla="val 65246"/>
            </a:avLst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아래쪽 화살표 105"/>
          <p:cNvSpPr/>
          <p:nvPr/>
        </p:nvSpPr>
        <p:spPr>
          <a:xfrm>
            <a:off x="2516779" y="3356426"/>
            <a:ext cx="222356" cy="2119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아래쪽 화살표 106"/>
          <p:cNvSpPr/>
          <p:nvPr/>
        </p:nvSpPr>
        <p:spPr>
          <a:xfrm>
            <a:off x="7474937" y="3356426"/>
            <a:ext cx="222356" cy="21194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이등변 삼각형 108"/>
          <p:cNvSpPr/>
          <p:nvPr/>
        </p:nvSpPr>
        <p:spPr>
          <a:xfrm>
            <a:off x="1675438" y="5237535"/>
            <a:ext cx="2365922" cy="317017"/>
          </a:xfrm>
          <a:prstGeom prst="triangle">
            <a:avLst>
              <a:gd name="adj" fmla="val 0"/>
            </a:avLst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 rotWithShape="1">
          <a:blip r:embed="rId4"/>
          <a:srcRect l="5056" t="58101" r="69473" b="36817"/>
          <a:stretch/>
        </p:blipFill>
        <p:spPr>
          <a:xfrm>
            <a:off x="1683059" y="5562173"/>
            <a:ext cx="2903220" cy="4114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110" name="그룹 109"/>
          <p:cNvGrpSpPr/>
          <p:nvPr/>
        </p:nvGrpSpPr>
        <p:grpSpPr>
          <a:xfrm>
            <a:off x="6704511" y="5432135"/>
            <a:ext cx="2850962" cy="911983"/>
            <a:chOff x="6620691" y="5432135"/>
            <a:chExt cx="2850962" cy="911983"/>
          </a:xfrm>
        </p:grpSpPr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7"/>
            <a:srcRect l="49885" t="47641" r="7700" b="23408"/>
            <a:stretch/>
          </p:blipFill>
          <p:spPr>
            <a:xfrm>
              <a:off x="6620691" y="5432135"/>
              <a:ext cx="2850962" cy="91198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05" name="직사각형 104"/>
            <p:cNvSpPr/>
            <p:nvPr/>
          </p:nvSpPr>
          <p:spPr>
            <a:xfrm>
              <a:off x="6672747" y="5665223"/>
              <a:ext cx="1965327" cy="17982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12" name="직선 연결선 111"/>
          <p:cNvCxnSpPr/>
          <p:nvPr/>
        </p:nvCxnSpPr>
        <p:spPr>
          <a:xfrm>
            <a:off x="5044836" y="685800"/>
            <a:ext cx="0" cy="565831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03860" y="231939"/>
            <a:ext cx="789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How to confirm your</a:t>
            </a:r>
            <a:r>
              <a:rPr lang="ko-KR" altLang="en-US" sz="20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en-US" altLang="ko-KR" sz="20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Research number</a:t>
            </a:r>
            <a:endParaRPr lang="ko-KR" altLang="en-US" sz="20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512693" y="687314"/>
            <a:ext cx="1007270" cy="2273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IRIS main</a:t>
            </a:r>
            <a:endParaRPr lang="ko-KR" altLang="en-US" sz="12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5491366" y="687314"/>
            <a:ext cx="1007270" cy="2273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NRI</a:t>
            </a:r>
            <a:endParaRPr lang="ko-KR" altLang="en-US" sz="1200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766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226</Words>
  <Application>Microsoft Office PowerPoint</Application>
  <PresentationFormat>와이드스크린</PresentationFormat>
  <Paragraphs>29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KoPub돋움체 Bold</vt:lpstr>
      <vt:lpstr>KoPub돋움체 Medium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30</cp:revision>
  <dcterms:created xsi:type="dcterms:W3CDTF">2024-01-15T05:31:40Z</dcterms:created>
  <dcterms:modified xsi:type="dcterms:W3CDTF">2024-01-18T01:31:18Z</dcterms:modified>
</cp:coreProperties>
</file>